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6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C4A76F-BD29-3287-25E9-14605843DE08}" name="Herrefoss Mette" initials="HM" userId="S::DKHERREFOSSM@tetrapak.com::5a2a57ec-83b3-4a54-b459-00bfd84364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F88"/>
    <a:srgbClr val="00B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39"/>
    <p:restoredTop sz="82857" autoAdjust="0"/>
  </p:normalViewPr>
  <p:slideViewPr>
    <p:cSldViewPr snapToGrid="0" snapToObjects="1">
      <p:cViewPr varScale="1">
        <p:scale>
          <a:sx n="105" d="100"/>
          <a:sy n="105" d="100"/>
        </p:scale>
        <p:origin x="19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57B3-77FC-2B44-9F2C-D179C4FAA9DD}" type="datetimeFigureOut">
              <a:rPr lang="sv-SE" smtClean="0"/>
              <a:t>2024-02-05</a:t>
            </a:fld>
            <a:endParaRPr lang="da-DK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43E4-1C1B-7444-8CD0-7A634F3EA3B5}" type="slidenum">
              <a:rPr lang="sv-SE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46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241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Omrøringen og vandet gør, at det bliver til en papirgrød. Plast og alt andet materiale og evt. affald, som var med, sorteres fra.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6026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Tilbage bliver så papirmasse, som tørrer og bliver til store ruller af ny materiale</a:t>
            </a:r>
            <a:endParaRPr lang="da-DK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7776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genanvendte papir kan siden skæres ud i ark og blive til nye kartoner til indpakning af is, morgenmadsprodukter, pizzabakker og meget mere.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6342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ser du nogle eksempler på emballager, som er lavet af genanvendt karton fra Fiskeby Board.… så husk, at kartonemballager: </a:t>
            </a:r>
            <a:endParaRPr lang="da-DK" baseline="0" dirty="0"/>
          </a:p>
          <a:p>
            <a:pPr marL="171450" indent="-171450">
              <a:buFontTx/>
              <a:buChar char="-"/>
            </a:pPr>
            <a:r>
              <a:rPr lang="da-DK" dirty="0"/>
              <a:t>er nemme at genanvende</a:t>
            </a:r>
          </a:p>
          <a:p>
            <a:pPr marL="171450" indent="-171450">
              <a:buFontTx/>
              <a:buChar char="-"/>
            </a:pPr>
            <a:r>
              <a:rPr lang="da-DK" dirty="0"/>
              <a:t>Det er rigtigt for miljøet at genanvende</a:t>
            </a:r>
          </a:p>
          <a:p>
            <a:pPr marL="171450" indent="-171450">
              <a:buFontTx/>
              <a:buChar char="-"/>
            </a:pPr>
            <a:r>
              <a:rPr lang="da-DK" dirty="0"/>
              <a:t>Det er en værdifuld råvare til nye produkter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204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Du tømmer emballagen helt og glatter den ud.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615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Du lægger emballagen i affaldsbeholderen, mærket ”Mad- og drikkekartoner” eller ”Plastik”. Hvilken beholder afhænger af hvor du bor i Danmark. Den løse plastkapsel, som er på nogle kartoner, lægger du til plastgenbrug. Evt. andre plastdele, som sidder fast i emballagen, skal du bare lade blive. Læs mere: </a:t>
            </a:r>
          </a:p>
          <a:p>
            <a:r>
              <a:rPr lang="da-DK" dirty="0" err="1"/>
              <a:t>https</a:t>
            </a:r>
            <a:r>
              <a:rPr lang="da-DK" dirty="0"/>
              <a:t>://www.retsinformation.dk/eli/retsinfo/2022/9793 og</a:t>
            </a:r>
          </a:p>
          <a:p>
            <a:r>
              <a:rPr lang="da-DK" dirty="0" err="1"/>
              <a:t>https</a:t>
            </a:r>
            <a:r>
              <a:rPr lang="da-DK" dirty="0"/>
              <a:t>://mst.dk/affald-jord/affald/affaldsfraktioner/de-ti-affaldsfraktioner/information-til-borgere-om-affaldssortering/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536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Materialet i containerne med indsamlede kartoner, pap- og papiremballage presses sammen i store baller som køres til f.eks. Fiskeby Board i Norrköping. Fiskeby Board er en papirvarefabrik, som genanvender karton både fra Danmark og fra andre lande.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100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her er Micke, som arbejder hos Fiskeby Board. Her udtager han prøver fra ballerne med et stort bor at tælle hvor mange mad- og drikkekartoner der er indsamlet.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3544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Prøverne tørres og sorteres i forskellige typer karton, som fx bølgepap, pakker til morgenmadsprodukter og kartonemballager med mere. Prøverne vejes og senere kan man statistisk beregne, hvor meget kartonemballage, der </a:t>
            </a:r>
            <a:r>
              <a:rPr lang="da-DK" b="0" dirty="0">
                <a:highlight>
                  <a:srgbClr val="FFFF00"/>
                </a:highlight>
              </a:rPr>
              <a:t>genanvendes hver måned.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808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... for senere at køre videre på transportbåndet...</a:t>
            </a:r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808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Ballerne lægges på et transportbånd, hvor de først åbnes...</a:t>
            </a:r>
          </a:p>
          <a:p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2703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... og køres til den kæmpestore tromle, hvor materialet opløses med vand under omrøring.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770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2024-02-05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5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2024-02-05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54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2024-02-05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0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2024-02-05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4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2024-02-05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2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2024-02-05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4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2024-02-05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2024-02-05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81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2024-02-05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22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2024-02-05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2024-02-05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E2ACDA6A-9603-F1B4-B58E-B36DA49B3D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249" y="210"/>
            <a:ext cx="9143751" cy="685779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BDF93B13-7907-0980-0789-8A8E6B88BF7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254254" y="6250022"/>
            <a:ext cx="1460500" cy="365125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34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7092CCBA-FFF4-F72F-A3BC-5A15AF8A303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871252" y="640190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D4C44E-3F1D-544D-94D8-66B82BF0584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3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4049687"/>
            <a:ext cx="5690616" cy="1470025"/>
          </a:xfrm>
        </p:spPr>
        <p:txBody>
          <a:bodyPr/>
          <a:lstStyle/>
          <a:p>
            <a:r>
              <a:rPr lang="da-DK" b="1" dirty="0">
                <a:solidFill>
                  <a:srgbClr val="023F88"/>
                </a:solidFill>
              </a:rPr>
              <a:t>En kartonemballages</a:t>
            </a:r>
            <a:br>
              <a:rPr b="1" dirty="0">
                <a:solidFill>
                  <a:srgbClr val="023F88"/>
                </a:solidFill>
              </a:rPr>
            </a:br>
            <a:r>
              <a:rPr lang="da-DK" b="1" dirty="0">
                <a:solidFill>
                  <a:srgbClr val="023F88"/>
                </a:solidFill>
              </a:rPr>
              <a:t>livscyklus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482508" y="9051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13" name="Bildobjekt 12" descr="En bild som visar tecknad serie, clipart, illustration, konst&#10;&#10;Automatiskt genererad beskrivning">
            <a:extLst>
              <a:ext uri="{FF2B5EF4-FFF2-40B4-BE49-F238E27FC236}">
                <a16:creationId xmlns:a16="http://schemas.microsoft.com/office/drawing/2014/main" id="{37220DF7-0FB0-A2AC-6F12-DBFAB344B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51992"/>
            <a:ext cx="6461760" cy="3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_Picture 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42907"/>
            <a:ext cx="6840000" cy="51088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A62D8C3-6BE6-D0F1-8054-87EDFECF6A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5725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_40687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1009141"/>
            <a:ext cx="6840000" cy="4433929"/>
          </a:xfrm>
          <a:prstGeom prst="rect">
            <a:avLst/>
          </a:prstGeom>
          <a:effectLst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3B45C04-0996-BC92-5D4C-D8A6C066F3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868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dryckeskartongs livscykel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09601"/>
            <a:ext cx="6840000" cy="51495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B558191-1516-1FDD-D9FA-5FEE55D757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8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22569"/>
            <a:ext cx="6840000" cy="51495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D06819E-259C-0F40-01C2-04DF45374B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043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AE677-CBDC-4097-AC84-DFDAC14614E9}"/>
              </a:ext>
            </a:extLst>
          </p:cNvPr>
          <p:cNvSpPr txBox="1"/>
          <p:nvPr/>
        </p:nvSpPr>
        <p:spPr>
          <a:xfrm>
            <a:off x="7193902" y="3965510"/>
            <a:ext cx="335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6" name="Bildobjekt 5" descr="En bild som visar bordsservis, inomhus, design, kaffe&#10;&#10;Automatiskt genererad beskrivning">
            <a:extLst>
              <a:ext uri="{FF2B5EF4-FFF2-40B4-BE49-F238E27FC236}">
                <a16:creationId xmlns:a16="http://schemas.microsoft.com/office/drawing/2014/main" id="{E5D2112D-926B-0010-CC82-4BBBCCC15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92" y="105680"/>
            <a:ext cx="8930616" cy="59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58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B3CB95-8621-1B43-89AE-B195578D1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875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3000" b="1" dirty="0">
                <a:solidFill>
                  <a:srgbClr val="023F88"/>
                </a:solidFill>
              </a:rPr>
              <a:t>Mad- </a:t>
            </a:r>
            <a:r>
              <a:rPr lang="sv-SE" sz="3000" b="1" dirty="0" err="1">
                <a:solidFill>
                  <a:srgbClr val="023F88"/>
                </a:solidFill>
              </a:rPr>
              <a:t>og</a:t>
            </a:r>
            <a:r>
              <a:rPr lang="sv-SE" sz="3000" b="1" dirty="0">
                <a:solidFill>
                  <a:srgbClr val="023F88"/>
                </a:solidFill>
              </a:rPr>
              <a:t> </a:t>
            </a:r>
            <a:r>
              <a:rPr lang="sv-SE" sz="3000" b="1" dirty="0" err="1">
                <a:solidFill>
                  <a:srgbClr val="023F88"/>
                </a:solidFill>
              </a:rPr>
              <a:t>drikkekartoner</a:t>
            </a:r>
            <a:endParaRPr lang="sv-SE" sz="3000" b="1" dirty="0">
              <a:solidFill>
                <a:srgbClr val="023F88"/>
              </a:solidFill>
            </a:endParaRPr>
          </a:p>
        </p:txBody>
      </p:sp>
      <p:pic>
        <p:nvPicPr>
          <p:cNvPr id="3" name="Platshållare för innehåll 4">
            <a:extLst>
              <a:ext uri="{FF2B5EF4-FFF2-40B4-BE49-F238E27FC236}">
                <a16:creationId xmlns:a16="http://schemas.microsoft.com/office/drawing/2014/main" id="{E9BA57CA-ACC8-0B2F-B92D-AB971E89A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64335" y="2719325"/>
            <a:ext cx="4574737" cy="3422388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E7DA6FDC-FA5A-0535-7189-6B0CE57C1382}"/>
              </a:ext>
            </a:extLst>
          </p:cNvPr>
          <p:cNvSpPr txBox="1">
            <a:spLocks/>
          </p:cNvSpPr>
          <p:nvPr/>
        </p:nvSpPr>
        <p:spPr>
          <a:xfrm>
            <a:off x="457200" y="1662418"/>
            <a:ext cx="4917233" cy="328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000" dirty="0">
                <a:solidFill>
                  <a:srgbClr val="023F88"/>
                </a:solidFill>
              </a:rPr>
              <a:t>Emballagen består </a:t>
            </a:r>
            <a:r>
              <a:rPr lang="sv-SE" sz="2000" dirty="0" err="1">
                <a:solidFill>
                  <a:srgbClr val="023F88"/>
                </a:solidFill>
              </a:rPr>
              <a:t>ofte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flere</a:t>
            </a:r>
            <a:r>
              <a:rPr lang="sv-SE" sz="2000" dirty="0">
                <a:solidFill>
                  <a:srgbClr val="023F88"/>
                </a:solidFill>
              </a:rPr>
              <a:t> lag </a:t>
            </a:r>
            <a:r>
              <a:rPr lang="sv-SE" sz="2000" dirty="0" err="1">
                <a:solidFill>
                  <a:srgbClr val="023F88"/>
                </a:solidFill>
              </a:rPr>
              <a:t>materialer</a:t>
            </a:r>
            <a:r>
              <a:rPr lang="sv-SE" sz="2000" dirty="0">
                <a:solidFill>
                  <a:srgbClr val="023F88"/>
                </a:solidFill>
              </a:rPr>
              <a:t> som skal </a:t>
            </a:r>
            <a:r>
              <a:rPr lang="sv-SE" sz="2000" dirty="0" err="1">
                <a:solidFill>
                  <a:srgbClr val="023F88"/>
                </a:solidFill>
              </a:rPr>
              <a:t>beskytte</a:t>
            </a:r>
            <a:r>
              <a:rPr lang="sv-SE" sz="2000" dirty="0">
                <a:solidFill>
                  <a:srgbClr val="023F88"/>
                </a:solidFill>
              </a:rPr>
              <a:t> maden/</a:t>
            </a:r>
            <a:r>
              <a:rPr lang="sv-SE" sz="2000" dirty="0" err="1">
                <a:solidFill>
                  <a:srgbClr val="023F88"/>
                </a:solidFill>
              </a:rPr>
              <a:t>drikkevaren</a:t>
            </a:r>
            <a:r>
              <a:rPr lang="sv-SE" sz="2000" dirty="0">
                <a:solidFill>
                  <a:srgbClr val="023F88"/>
                </a:solidFill>
              </a:rPr>
              <a:t>.</a:t>
            </a:r>
          </a:p>
          <a:p>
            <a:pPr algn="l"/>
            <a:r>
              <a:rPr lang="sv-SE" sz="2000" dirty="0" err="1">
                <a:solidFill>
                  <a:srgbClr val="023F88"/>
                </a:solidFill>
              </a:rPr>
              <a:t>Udover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karton</a:t>
            </a:r>
            <a:r>
              <a:rPr lang="sv-SE" sz="2000" dirty="0">
                <a:solidFill>
                  <a:srgbClr val="023F88"/>
                </a:solidFill>
              </a:rPr>
              <a:t> som </a:t>
            </a:r>
            <a:r>
              <a:rPr lang="sv-SE" sz="2000" dirty="0" err="1">
                <a:solidFill>
                  <a:srgbClr val="023F88"/>
                </a:solidFill>
              </a:rPr>
              <a:t>udgør</a:t>
            </a:r>
            <a:r>
              <a:rPr lang="sv-SE" sz="2000" dirty="0">
                <a:solidFill>
                  <a:srgbClr val="023F88"/>
                </a:solidFill>
              </a:rPr>
              <a:t> den absolut </a:t>
            </a:r>
            <a:r>
              <a:rPr lang="sv-SE" sz="2000" dirty="0" err="1">
                <a:solidFill>
                  <a:srgbClr val="023F88"/>
                </a:solidFill>
              </a:rPr>
              <a:t>størstedel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materialet (minimum 70%), så kan emballagen </a:t>
            </a:r>
            <a:r>
              <a:rPr lang="sv-SE" sz="2000" dirty="0" err="1">
                <a:solidFill>
                  <a:srgbClr val="023F88"/>
                </a:solidFill>
              </a:rPr>
              <a:t>også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have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tynde</a:t>
            </a:r>
            <a:r>
              <a:rPr lang="sv-SE" sz="2000" dirty="0">
                <a:solidFill>
                  <a:srgbClr val="023F88"/>
                </a:solidFill>
              </a:rPr>
              <a:t> lag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plastik </a:t>
            </a:r>
            <a:r>
              <a:rPr lang="sv-SE" sz="2000" dirty="0" err="1">
                <a:solidFill>
                  <a:srgbClr val="023F88"/>
                </a:solidFill>
              </a:rPr>
              <a:t>og</a:t>
            </a:r>
            <a:r>
              <a:rPr lang="sv-SE" sz="2000" dirty="0">
                <a:solidFill>
                  <a:srgbClr val="023F88"/>
                </a:solidFill>
              </a:rPr>
              <a:t> aluminium </a:t>
            </a:r>
            <a:r>
              <a:rPr lang="sv-SE" sz="2000" dirty="0" err="1">
                <a:solidFill>
                  <a:srgbClr val="023F88"/>
                </a:solidFill>
              </a:rPr>
              <a:t>afhængig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produktet</a:t>
            </a:r>
            <a:r>
              <a:rPr lang="sv-SE" sz="2000" dirty="0">
                <a:solidFill>
                  <a:srgbClr val="023F88"/>
                </a:solidFill>
              </a:rPr>
              <a:t> som i.</a:t>
            </a:r>
          </a:p>
          <a:p>
            <a:pPr algn="l"/>
            <a:r>
              <a:rPr lang="sv-SE" sz="2000" dirty="0" err="1">
                <a:solidFill>
                  <a:srgbClr val="023F88"/>
                </a:solidFill>
              </a:rPr>
              <a:t>Derfor</a:t>
            </a:r>
            <a:r>
              <a:rPr lang="sv-SE" sz="2000" dirty="0">
                <a:solidFill>
                  <a:srgbClr val="023F88"/>
                </a:solidFill>
              </a:rPr>
              <a:t> skal mad- </a:t>
            </a:r>
            <a:r>
              <a:rPr lang="sv-SE" sz="2000" dirty="0" err="1">
                <a:solidFill>
                  <a:srgbClr val="023F88"/>
                </a:solidFill>
              </a:rPr>
              <a:t>og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drikkekartoner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ikke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sorteres</a:t>
            </a:r>
            <a:r>
              <a:rPr lang="sv-SE" sz="2000" dirty="0">
                <a:solidFill>
                  <a:srgbClr val="023F88"/>
                </a:solidFill>
              </a:rPr>
              <a:t> som </a:t>
            </a:r>
            <a:r>
              <a:rPr lang="sv-SE" sz="2000" dirty="0" err="1">
                <a:solidFill>
                  <a:srgbClr val="023F88"/>
                </a:solidFill>
              </a:rPr>
              <a:t>pap</a:t>
            </a:r>
            <a:r>
              <a:rPr lang="sv-SE" sz="2000" dirty="0">
                <a:solidFill>
                  <a:srgbClr val="023F88"/>
                </a:solidFill>
              </a:rPr>
              <a:t> eller </a:t>
            </a:r>
            <a:r>
              <a:rPr lang="sv-SE" sz="2000" dirty="0" err="1">
                <a:solidFill>
                  <a:srgbClr val="023F88"/>
                </a:solidFill>
              </a:rPr>
              <a:t>restaffald</a:t>
            </a:r>
            <a:r>
              <a:rPr lang="sv-SE" sz="2000" dirty="0">
                <a:solidFill>
                  <a:srgbClr val="023F88"/>
                </a:solidFill>
              </a:rPr>
              <a:t>. </a:t>
            </a:r>
            <a:r>
              <a:rPr lang="sv-SE" sz="2000" dirty="0" err="1">
                <a:solidFill>
                  <a:srgbClr val="023F88"/>
                </a:solidFill>
              </a:rPr>
              <a:t>Afhængig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hvilken </a:t>
            </a:r>
            <a:r>
              <a:rPr lang="sv-SE" sz="2000" dirty="0" err="1">
                <a:solidFill>
                  <a:srgbClr val="023F88"/>
                </a:solidFill>
              </a:rPr>
              <a:t>kommune</a:t>
            </a:r>
            <a:r>
              <a:rPr lang="sv-SE" sz="2000" dirty="0">
                <a:solidFill>
                  <a:srgbClr val="023F88"/>
                </a:solidFill>
              </a:rPr>
              <a:t> man bor i, skal </a:t>
            </a:r>
            <a:r>
              <a:rPr lang="sv-SE" sz="2000" dirty="0" err="1">
                <a:solidFill>
                  <a:srgbClr val="023F88"/>
                </a:solidFill>
              </a:rPr>
              <a:t>kartoner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enten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sorteres</a:t>
            </a:r>
            <a:r>
              <a:rPr lang="sv-SE" sz="2000" dirty="0">
                <a:solidFill>
                  <a:srgbClr val="023F88"/>
                </a:solidFill>
              </a:rPr>
              <a:t> som ”Mad- &amp; </a:t>
            </a:r>
            <a:r>
              <a:rPr lang="sv-SE" sz="2000" dirty="0" err="1">
                <a:solidFill>
                  <a:srgbClr val="023F88"/>
                </a:solidFill>
              </a:rPr>
              <a:t>Drikkekartoner</a:t>
            </a:r>
            <a:r>
              <a:rPr lang="sv-SE" sz="2000" dirty="0">
                <a:solidFill>
                  <a:srgbClr val="023F88"/>
                </a:solidFill>
              </a:rPr>
              <a:t>, Plastik eller </a:t>
            </a:r>
            <a:r>
              <a:rPr lang="sv-SE" sz="2000" dirty="0" err="1">
                <a:solidFill>
                  <a:srgbClr val="023F88"/>
                </a:solidFill>
              </a:rPr>
              <a:t>Metal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og</a:t>
            </a:r>
            <a:r>
              <a:rPr lang="sv-SE" sz="2000" dirty="0">
                <a:solidFill>
                  <a:srgbClr val="023F88"/>
                </a:solidFill>
              </a:rPr>
              <a:t> Plastik”.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8E0DDB8C-04B6-21A6-7478-93A6A311C371}"/>
              </a:ext>
            </a:extLst>
          </p:cNvPr>
          <p:cNvSpPr txBox="1">
            <a:spLocks/>
          </p:cNvSpPr>
          <p:nvPr/>
        </p:nvSpPr>
        <p:spPr>
          <a:xfrm>
            <a:off x="457200" y="3362372"/>
            <a:ext cx="5020734" cy="2380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sv-SE" sz="1600" dirty="0">
              <a:solidFill>
                <a:srgbClr val="023F88"/>
              </a:solidFill>
            </a:endParaRPr>
          </a:p>
        </p:txBody>
      </p:sp>
      <p:pic>
        <p:nvPicPr>
          <p:cNvPr id="9" name="Platshållare för innehåll 4">
            <a:extLst>
              <a:ext uri="{FF2B5EF4-FFF2-40B4-BE49-F238E27FC236}">
                <a16:creationId xmlns:a16="http://schemas.microsoft.com/office/drawing/2014/main" id="{35D0DC29-7471-F3C4-CAF5-A6189B09D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63352" y="1735571"/>
            <a:ext cx="861889" cy="861889"/>
          </a:xfrm>
          <a:prstGeom prst="rect">
            <a:avLst/>
          </a:prstGeom>
        </p:spPr>
      </p:pic>
      <p:pic>
        <p:nvPicPr>
          <p:cNvPr id="7" name="Platshållare för innehåll 4">
            <a:extLst>
              <a:ext uri="{FF2B5EF4-FFF2-40B4-BE49-F238E27FC236}">
                <a16:creationId xmlns:a16="http://schemas.microsoft.com/office/drawing/2014/main" id="{0A67F8C1-AE1D-2A72-A80A-C755C4D83F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99672" y="1735571"/>
            <a:ext cx="861889" cy="861889"/>
          </a:xfrm>
          <a:prstGeom prst="rect">
            <a:avLst/>
          </a:prstGeom>
        </p:spPr>
      </p:pic>
      <p:pic>
        <p:nvPicPr>
          <p:cNvPr id="10" name="Platshållare för innehåll 4">
            <a:extLst>
              <a:ext uri="{FF2B5EF4-FFF2-40B4-BE49-F238E27FC236}">
                <a16:creationId xmlns:a16="http://schemas.microsoft.com/office/drawing/2014/main" id="{0B2B5C13-853A-0FA4-3E38-A3E8EE0359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35992" y="1735570"/>
            <a:ext cx="861889" cy="86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21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56252F1E-1452-ECD3-F8E6-3DE44DF1D0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96384" y="641578"/>
            <a:ext cx="4021463" cy="5027702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6745490-11EB-0DF7-ADC3-CB3AF67A61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2762" y="641578"/>
            <a:ext cx="4024854" cy="5027702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7E4EEEF-C613-B91F-8B08-929B4351FF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708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>
            <a:extLst>
              <a:ext uri="{FF2B5EF4-FFF2-40B4-BE49-F238E27FC236}">
                <a16:creationId xmlns:a16="http://schemas.microsoft.com/office/drawing/2014/main" id="{D7B13AAA-1DFD-1DE8-A873-6182C53F7F5B}"/>
              </a:ext>
            </a:extLst>
          </p:cNvPr>
          <p:cNvGrpSpPr/>
          <p:nvPr/>
        </p:nvGrpSpPr>
        <p:grpSpPr>
          <a:xfrm>
            <a:off x="0" y="1188090"/>
            <a:ext cx="9162267" cy="4017894"/>
            <a:chOff x="166095" y="1590427"/>
            <a:chExt cx="8884961" cy="3677146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756E0384-B31E-6D2D-4827-7F96A9751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140943" y="1590427"/>
              <a:ext cx="2935265" cy="3677146"/>
            </a:xfrm>
            <a:prstGeom prst="rect">
              <a:avLst/>
            </a:prstGeom>
          </p:spPr>
        </p:pic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5C686604-7DAC-8F45-6D45-E312F11F5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66095" y="1594141"/>
              <a:ext cx="2935265" cy="3669718"/>
            </a:xfrm>
            <a:prstGeom prst="rect">
              <a:avLst/>
            </a:prstGeom>
          </p:spPr>
        </p:pic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D8E7C6E3-371A-04E7-7015-56E8EDCC2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115791" y="1594134"/>
              <a:ext cx="2935265" cy="3669732"/>
            </a:xfrm>
            <a:prstGeom prst="rect">
              <a:avLst/>
            </a:prstGeom>
          </p:spPr>
        </p:pic>
      </p:grpSp>
      <p:pic>
        <p:nvPicPr>
          <p:cNvPr id="6" name="Bildobjekt 5">
            <a:extLst>
              <a:ext uri="{FF2B5EF4-FFF2-40B4-BE49-F238E27FC236}">
                <a16:creationId xmlns:a16="http://schemas.microsoft.com/office/drawing/2014/main" id="{76667A18-C359-933F-00DD-E93892AD8C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4424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C_IB11478_2015-04-02_prin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597409"/>
            <a:ext cx="6840000" cy="51285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9154117-E5F0-FDCE-EF07-9229B12EF3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860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_Picture 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10112"/>
            <a:ext cx="6840000" cy="51088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58639BD-B919-7C8D-6CA4-7963AB5E55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938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_Picture 1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22301"/>
            <a:ext cx="6840000" cy="51088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0A53A1D-329C-3AD7-59B2-113CB1BEA2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356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F_Picture 173.jpg">
            <a:extLst>
              <a:ext uri="{FF2B5EF4-FFF2-40B4-BE49-F238E27FC236}">
                <a16:creationId xmlns:a16="http://schemas.microsoft.com/office/drawing/2014/main" id="{50F613F5-8D22-B120-1236-F8070194A0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871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_40684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272" y="0"/>
            <a:ext cx="4791456" cy="68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933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2F94C2188A38429E19D50077CF6703" ma:contentTypeVersion="17" ma:contentTypeDescription="Create a new document." ma:contentTypeScope="" ma:versionID="eef7bc48f5c1c4aefb0ed408065f58a2">
  <xsd:schema xmlns:xsd="http://www.w3.org/2001/XMLSchema" xmlns:xs="http://www.w3.org/2001/XMLSchema" xmlns:p="http://schemas.microsoft.com/office/2006/metadata/properties" xmlns:ns2="fb75f3ba-cc3d-42b9-be7f-765b9f107473" xmlns:ns3="b581faf4-a79b-4d35-bba0-16a61ad08d0e" targetNamespace="http://schemas.microsoft.com/office/2006/metadata/properties" ma:root="true" ma:fieldsID="bd950a49f2bcc65df595f63d502a6141" ns2:_="" ns3:_="">
    <xsd:import namespace="fb75f3ba-cc3d-42b9-be7f-765b9f107473"/>
    <xsd:import namespace="b581faf4-a79b-4d35-bba0-16a61ad08d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5f3ba-cc3d-42b9-be7f-765b9f1074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4bb17-eea2-4f71-9b46-2896357e62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1faf4-a79b-4d35-bba0-16a61ad08d0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8d6e0c2-8589-44ef-a880-a6e4fe0e727c}" ma:internalName="TaxCatchAll" ma:showField="CatchAllData" ma:web="b581faf4-a79b-4d35-bba0-16a61ad08d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75f3ba-cc3d-42b9-be7f-765b9f107473">
      <Terms xmlns="http://schemas.microsoft.com/office/infopath/2007/PartnerControls"/>
    </lcf76f155ced4ddcb4097134ff3c332f>
    <TaxCatchAll xmlns="b581faf4-a79b-4d35-bba0-16a61ad08d0e" xsi:nil="true"/>
  </documentManagement>
</p:properties>
</file>

<file path=customXml/itemProps1.xml><?xml version="1.0" encoding="utf-8"?>
<ds:datastoreItem xmlns:ds="http://schemas.openxmlformats.org/officeDocument/2006/customXml" ds:itemID="{09F29574-A919-4DB5-9DDC-9A8E66D29B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8C2131-F013-4489-99F2-0DBD15639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75f3ba-cc3d-42b9-be7f-765b9f107473"/>
    <ds:schemaRef ds:uri="b581faf4-a79b-4d35-bba0-16a61ad08d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44FDBB-2CAB-47E2-84A1-E718ACAB8550}">
  <ds:schemaRefs>
    <ds:schemaRef ds:uri="http://schemas.microsoft.com/office/2006/metadata/properties"/>
    <ds:schemaRef ds:uri="http://schemas.microsoft.com/office/infopath/2007/PartnerControls"/>
    <ds:schemaRef ds:uri="6bc0b220-302c-4bbe-ba21-c0cfa77163fc"/>
    <ds:schemaRef ds:uri="40e947ba-8b56-445c-8cdb-d319006e0794"/>
    <ds:schemaRef ds:uri="fb75f3ba-cc3d-42b9-be7f-765b9f107473"/>
    <ds:schemaRef ds:uri="b581faf4-a79b-4d35-bba0-16a61ad08d0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3027</TotalTime>
  <Words>464</Words>
  <Application>Microsoft Macintosh PowerPoint</Application>
  <PresentationFormat>Bildspel på skärmen (4:3)</PresentationFormat>
  <Paragraphs>35</Paragraphs>
  <Slides>14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Office-tema</vt:lpstr>
      <vt:lpstr>En kartonemballages livscyklus</vt:lpstr>
      <vt:lpstr>Mad- og drikkekartoner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From Form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From</dc:creator>
  <cp:lastModifiedBy>Helén Magnusson</cp:lastModifiedBy>
  <cp:revision>47</cp:revision>
  <dcterms:created xsi:type="dcterms:W3CDTF">2015-05-20T11:41:58Z</dcterms:created>
  <dcterms:modified xsi:type="dcterms:W3CDTF">2024-02-05T13:20:38Z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5b55a0c-bcf3-45fe-8d6b-e30a646beadd_Enabled">
    <vt:lpwstr>true</vt:lpwstr>
  </property>
  <property fmtid="{D5CDD505-2E9C-101B-9397-08002B2CF9AE}" pid="3" name="MSIP_Label_25b55a0c-bcf3-45fe-8d6b-e30a646beadd_SetDate">
    <vt:lpwstr>2022-07-21T06:53:25Z</vt:lpwstr>
  </property>
  <property fmtid="{D5CDD505-2E9C-101B-9397-08002B2CF9AE}" pid="4" name="MSIP_Label_25b55a0c-bcf3-45fe-8d6b-e30a646beadd_Method">
    <vt:lpwstr>Privileged</vt:lpwstr>
  </property>
  <property fmtid="{D5CDD505-2E9C-101B-9397-08002B2CF9AE}" pid="5" name="MSIP_Label_25b55a0c-bcf3-45fe-8d6b-e30a646beadd_Name">
    <vt:lpwstr>Internal</vt:lpwstr>
  </property>
  <property fmtid="{D5CDD505-2E9C-101B-9397-08002B2CF9AE}" pid="6" name="MSIP_Label_25b55a0c-bcf3-45fe-8d6b-e30a646beadd_SiteId">
    <vt:lpwstr>d2d2794a-61cc-4823-9690-8e288fd554cc</vt:lpwstr>
  </property>
  <property fmtid="{D5CDD505-2E9C-101B-9397-08002B2CF9AE}" pid="7" name="MSIP_Label_25b55a0c-bcf3-45fe-8d6b-e30a646beadd_ActionId">
    <vt:lpwstr>508f5270-8afe-4df0-aded-1d7e29b6bc4f</vt:lpwstr>
  </property>
  <property fmtid="{D5CDD505-2E9C-101B-9397-08002B2CF9AE}" pid="8" name="MSIP_Label_25b55a0c-bcf3-45fe-8d6b-e30a646beadd_ContentBits">
    <vt:lpwstr>2</vt:lpwstr>
  </property>
  <property fmtid="{D5CDD505-2E9C-101B-9397-08002B2CF9AE}" pid="9" name="ContentTypeId">
    <vt:lpwstr>0x0101000C2F94C2188A38429E19D50077CF6703</vt:lpwstr>
  </property>
</Properties>
</file>